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9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4" r:id="rId9"/>
    <p:sldId id="295" r:id="rId10"/>
    <p:sldId id="297" r:id="rId11"/>
    <p:sldId id="291" r:id="rId12"/>
    <p:sldId id="296" r:id="rId13"/>
    <p:sldId id="298" r:id="rId14"/>
    <p:sldId id="299" r:id="rId15"/>
    <p:sldId id="292" r:id="rId16"/>
    <p:sldId id="293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l-ops.org/content/three-levels-of-ml-software#model-machine-learning-pipelin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l-ops.org/content/three-levels-of-ml-software#model-machine-learning-pipeline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Model Packaging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50292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“Engineering MLOps” </a:t>
            </a:r>
          </a:p>
          <a:p>
            <a:r>
              <a:rPr lang="en-US" dirty="0" smtClean="0"/>
              <a:t>By Emmanuel Raj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004753" cy="4648199"/>
          </a:xfrm>
        </p:spPr>
        <p:txBody>
          <a:bodyPr/>
          <a:lstStyle/>
          <a:p>
            <a:r>
              <a:rPr lang="en-US" dirty="0"/>
              <a:t>By using containers, a developer can package an application with its components and modules,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files, libraries, and other dependencies, and deploy it as one package</a:t>
            </a:r>
          </a:p>
          <a:p>
            <a:endParaRPr lang="en-US" dirty="0"/>
          </a:p>
          <a:p>
            <a:r>
              <a:rPr lang="en-US" dirty="0"/>
              <a:t>Docker containers are built using </a:t>
            </a:r>
            <a:r>
              <a:rPr lang="en-US" dirty="0" err="1"/>
              <a:t>Dockerfiles</a:t>
            </a:r>
            <a:r>
              <a:rPr lang="en-US" dirty="0"/>
              <a:t>, which are used to containerize an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After building a Docker image, a Docker container is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Docker container is an application running with custom settings as orchestrated by the developer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 is built into a Docker image, which is then run as a Docker container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Docker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286000"/>
            <a:ext cx="59531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?(6)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069003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Foundational components for building and running containers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err="1"/>
              <a:t>Dockerfile</a:t>
            </a:r>
            <a:r>
              <a:rPr lang="en-US" dirty="0"/>
              <a:t>, Docker image, and a Docker container </a:t>
            </a:r>
          </a:p>
          <a:p>
            <a:endParaRPr lang="en-US" dirty="0"/>
          </a:p>
          <a:p>
            <a:r>
              <a:rPr lang="en-US" dirty="0" err="1" smtClean="0"/>
              <a:t>Dockerfile</a:t>
            </a:r>
            <a:r>
              <a:rPr lang="en-US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text document containing a set of Docker commands ordered by the developer to build a Docker image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is able to read the </a:t>
            </a:r>
            <a:r>
              <a:rPr lang="en-US" dirty="0" err="1"/>
              <a:t>Dockerfile</a:t>
            </a:r>
            <a:r>
              <a:rPr lang="en-US" dirty="0"/>
              <a:t> and build a Docker image</a:t>
            </a:r>
          </a:p>
          <a:p>
            <a:endParaRPr lang="en-US" dirty="0"/>
          </a:p>
          <a:p>
            <a:r>
              <a:rPr lang="en-US" dirty="0"/>
              <a:t>Docker image: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sequential collection of execution parameters to use within a collection of root filesystems within a container during runtime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images are like a snapshot of containers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Containers are constructed from Docker images</a:t>
            </a:r>
          </a:p>
          <a:p>
            <a:endParaRPr lang="en-US" dirty="0"/>
          </a:p>
          <a:p>
            <a:r>
              <a:rPr lang="en-US" dirty="0"/>
              <a:t>Docker container: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Containers are constructed from Docker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container is a runtime instance of a Docker image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 models can be served in Docker containers for robustness, scalability, and deployment </a:t>
            </a:r>
            <a:r>
              <a:rPr lang="en-US" dirty="0" err="1">
                <a:solidFill>
                  <a:srgbClr val="FF0000"/>
                </a:solidFill>
              </a:rPr>
              <a:t>agnosticity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Docker and ML Models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4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?(7)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Microservices enable the </a:t>
            </a:r>
            <a:r>
              <a:rPr lang="en-US" dirty="0">
                <a:solidFill>
                  <a:srgbClr val="FF0000"/>
                </a:solidFill>
              </a:rPr>
              <a:t>collection of services that are independently deployable</a:t>
            </a:r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of these services is </a:t>
            </a:r>
            <a:r>
              <a:rPr lang="en-US" dirty="0">
                <a:solidFill>
                  <a:srgbClr val="FF0000"/>
                </a:solidFill>
              </a:rPr>
              <a:t>highly maintainable, testable, and loosely coupled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orchestrated by architecture that is organized around business capabilities to enable a system to serve business needs</a:t>
            </a:r>
          </a:p>
          <a:p>
            <a:endParaRPr lang="en-US" dirty="0"/>
          </a:p>
          <a:p>
            <a:r>
              <a:rPr lang="en-US" dirty="0"/>
              <a:t>Fragmented microservices are now </a:t>
            </a:r>
            <a:r>
              <a:rPr lang="en-US" dirty="0">
                <a:solidFill>
                  <a:srgbClr val="FF0000"/>
                </a:solidFill>
              </a:rPr>
              <a:t>developed by a dedicated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Each </a:t>
            </a:r>
            <a:r>
              <a:rPr lang="en-US" dirty="0" err="1">
                <a:solidFill>
                  <a:srgbClr val="00B050"/>
                </a:solidFill>
              </a:rPr>
              <a:t>microservice</a:t>
            </a:r>
            <a:r>
              <a:rPr lang="en-US" dirty="0">
                <a:solidFill>
                  <a:srgbClr val="00B050"/>
                </a:solidFill>
              </a:rPr>
              <a:t> is isolated and less dependent on one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easier to develop and maintain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4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724399"/>
          </a:xfrm>
        </p:spPr>
        <p:txBody>
          <a:bodyPr/>
          <a:lstStyle/>
          <a:p>
            <a:r>
              <a:rPr lang="en-US" dirty="0"/>
              <a:t>Typically, a </a:t>
            </a:r>
            <a:r>
              <a:rPr lang="en-US" dirty="0" err="1"/>
              <a:t>microservice</a:t>
            </a:r>
            <a:r>
              <a:rPr lang="en-US" dirty="0"/>
              <a:t> is </a:t>
            </a:r>
            <a:r>
              <a:rPr lang="en-US" dirty="0">
                <a:solidFill>
                  <a:srgbClr val="00B050"/>
                </a:solidFill>
              </a:rPr>
              <a:t>generated by tailoring serialized files into a containerized Docker image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images can then be </a:t>
            </a:r>
            <a:r>
              <a:rPr lang="en-US" dirty="0">
                <a:solidFill>
                  <a:srgbClr val="00B050"/>
                </a:solidFill>
              </a:rPr>
              <a:t>deployed and orchestrated into any Docker - supported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and managing Docker images can be performed using </a:t>
            </a:r>
            <a:r>
              <a:rPr lang="en-US" dirty="0">
                <a:solidFill>
                  <a:srgbClr val="00B050"/>
                </a:solidFill>
              </a:rPr>
              <a:t>container management </a:t>
            </a:r>
            <a:r>
              <a:rPr lang="en-US" dirty="0" smtClean="0">
                <a:solidFill>
                  <a:srgbClr val="00B050"/>
                </a:solidFill>
              </a:rPr>
              <a:t>tools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such </a:t>
            </a:r>
            <a:r>
              <a:rPr lang="en-US" dirty="0"/>
              <a:t>as </a:t>
            </a:r>
            <a:r>
              <a:rPr lang="en-US" dirty="0">
                <a:solidFill>
                  <a:srgbClr val="00B050"/>
                </a:solidFill>
              </a:rPr>
              <a:t>Kubernetes</a:t>
            </a:r>
          </a:p>
          <a:p>
            <a:endParaRPr lang="en-US" dirty="0"/>
          </a:p>
          <a:p>
            <a:r>
              <a:rPr lang="en-US" dirty="0"/>
              <a:t>Docker enables </a:t>
            </a:r>
            <a:r>
              <a:rPr lang="en-US" dirty="0">
                <a:solidFill>
                  <a:srgbClr val="00B050"/>
                </a:solidFill>
              </a:rPr>
              <a:t>extreme portability and interoperability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images can be easily </a:t>
            </a:r>
            <a:r>
              <a:rPr lang="en-US" dirty="0">
                <a:solidFill>
                  <a:srgbClr val="00B050"/>
                </a:solidFill>
              </a:rPr>
              <a:t>deployed to any popular cloud service</a:t>
            </a:r>
            <a:r>
              <a:rPr lang="en-US" dirty="0"/>
              <a:t>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such as Google Cloud, Azure, or AWS</a:t>
            </a:r>
          </a:p>
          <a:p>
            <a:endParaRPr lang="en-US" dirty="0"/>
          </a:p>
          <a:p>
            <a:r>
              <a:rPr lang="en-US" dirty="0"/>
              <a:t>Docker images can be </a:t>
            </a:r>
            <a:r>
              <a:rPr lang="en-US" dirty="0">
                <a:solidFill>
                  <a:srgbClr val="00B050"/>
                </a:solidFill>
              </a:rPr>
              <a:t>deployed and managed </a:t>
            </a:r>
            <a:r>
              <a:rPr lang="en-US" dirty="0"/>
              <a:t>to </a:t>
            </a:r>
            <a:r>
              <a:rPr lang="en-US" dirty="0" smtClean="0"/>
              <a:t>any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Docker </a:t>
            </a:r>
            <a:r>
              <a:rPr lang="en-US" dirty="0">
                <a:solidFill>
                  <a:srgbClr val="00B050"/>
                </a:solidFill>
              </a:rPr>
              <a:t>corporate server or data center or </a:t>
            </a:r>
            <a:r>
              <a:rPr lang="en-US" dirty="0" smtClean="0">
                <a:solidFill>
                  <a:srgbClr val="00B050"/>
                </a:solidFill>
              </a:rPr>
              <a:t>real-time environmen</a:t>
            </a:r>
            <a:r>
              <a:rPr lang="en-US" dirty="0" smtClean="0"/>
              <a:t>t </a:t>
            </a:r>
            <a:r>
              <a:rPr lang="en-US" dirty="0"/>
              <a:t>as long as it supports </a:t>
            </a:r>
            <a:r>
              <a:rPr lang="en-US" dirty="0">
                <a:solidFill>
                  <a:srgbClr val="00B050"/>
                </a:solidFill>
              </a:rPr>
              <a:t>Docker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Microservices: 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2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?(10)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405554" cy="47243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 </a:t>
            </a:r>
            <a:r>
              <a:rPr lang="en-US" dirty="0">
                <a:solidFill>
                  <a:srgbClr val="00B050"/>
                </a:solidFill>
              </a:rPr>
              <a:t>popular way to serve ML </a:t>
            </a:r>
            <a:r>
              <a:rPr lang="en-US" dirty="0" smtClean="0">
                <a:solidFill>
                  <a:srgbClr val="00B050"/>
                </a:solidFill>
              </a:rPr>
              <a:t>models - Microservices </a:t>
            </a:r>
            <a:r>
              <a:rPr lang="en-US" dirty="0">
                <a:solidFill>
                  <a:srgbClr val="00B050"/>
                </a:solidFill>
              </a:rPr>
              <a:t>can be served in a REST API </a:t>
            </a:r>
            <a:r>
              <a:rPr lang="en-US" dirty="0" smtClean="0">
                <a:solidFill>
                  <a:srgbClr val="00B050"/>
                </a:solidFill>
              </a:rPr>
              <a:t>format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Python frameworks</a:t>
            </a:r>
            <a:r>
              <a:rPr lang="en-US" dirty="0"/>
              <a:t>, such as Flask, Django, and </a:t>
            </a:r>
            <a:r>
              <a:rPr lang="en-US" dirty="0" err="1"/>
              <a:t>FastAPI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Popular </a:t>
            </a:r>
            <a:r>
              <a:rPr lang="en-US" dirty="0"/>
              <a:t>in enabling ML models to serve as REST API microservices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B050"/>
                </a:solidFill>
              </a:rPr>
              <a:t>Kubeflow</a:t>
            </a:r>
            <a:r>
              <a:rPr lang="en-US" dirty="0"/>
              <a:t> </a:t>
            </a:r>
            <a:r>
              <a:rPr lang="en-US" dirty="0" smtClean="0"/>
              <a:t>- is </a:t>
            </a:r>
            <a:r>
              <a:rPr lang="en-US" dirty="0"/>
              <a:t>a robust way of serving a </a:t>
            </a:r>
            <a:r>
              <a:rPr lang="en-US" dirty="0" smtClean="0"/>
              <a:t>models on scale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cloud-agnostic and can be run on-premises or on local machines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based on Kubernetes, but keeps the Kubernetes details and difficulties inside a </a:t>
            </a:r>
            <a:r>
              <a:rPr lang="en-US" dirty="0" smtClean="0"/>
              <a:t>box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0B050"/>
                </a:solidFill>
              </a:rPr>
              <a:t>To </a:t>
            </a:r>
            <a:r>
              <a:rPr lang="en-US" dirty="0">
                <a:solidFill>
                  <a:srgbClr val="00B050"/>
                </a:solidFill>
              </a:rPr>
              <a:t>facilitate robust and scalable system operations, software developers can sync with </a:t>
            </a:r>
            <a:r>
              <a:rPr lang="en-US" dirty="0" err="1">
                <a:solidFill>
                  <a:srgbClr val="00B050"/>
                </a:solidFill>
              </a:rPr>
              <a:t>Dockerized</a:t>
            </a:r>
            <a:r>
              <a:rPr lang="en-US" dirty="0">
                <a:solidFill>
                  <a:srgbClr val="00B050"/>
                </a:solidFill>
              </a:rPr>
              <a:t> microservices via a REST </a:t>
            </a:r>
            <a:r>
              <a:rPr lang="en-US" dirty="0" smtClean="0">
                <a:solidFill>
                  <a:srgbClr val="00B050"/>
                </a:solidFill>
              </a:rPr>
              <a:t>API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Microservices</a:t>
            </a:r>
            <a:r>
              <a:rPr lang="en-US" dirty="0" smtClean="0"/>
              <a:t>: Serving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0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Docker 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757353" cy="525779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As of now, there is no standard, open solution to ML model deployment!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ML model inference </a:t>
            </a:r>
            <a:r>
              <a:rPr lang="en-US" dirty="0"/>
              <a:t>being considered </a:t>
            </a:r>
            <a:r>
              <a:rPr lang="en-US" dirty="0">
                <a:solidFill>
                  <a:srgbClr val="FF0000"/>
                </a:solidFill>
              </a:rPr>
              <a:t>stateless, lightweight, and idempotent</a:t>
            </a:r>
            <a:r>
              <a:rPr lang="en-US" dirty="0"/>
              <a:t>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containerization</a:t>
            </a:r>
            <a:r>
              <a:rPr lang="en-US" dirty="0"/>
              <a:t> becomes the de-facto </a:t>
            </a:r>
            <a:r>
              <a:rPr lang="en-US" dirty="0">
                <a:solidFill>
                  <a:srgbClr val="FF0000"/>
                </a:solidFill>
              </a:rPr>
              <a:t>standard</a:t>
            </a:r>
            <a:r>
              <a:rPr lang="en-US" dirty="0"/>
              <a:t> for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</a:t>
            </a:r>
            <a:r>
              <a:rPr lang="en-US" dirty="0">
                <a:solidFill>
                  <a:srgbClr val="FF0000"/>
                </a:solidFill>
              </a:rPr>
              <a:t>deploy a container that wraps an ML model inference code</a:t>
            </a:r>
          </a:p>
          <a:p>
            <a:endParaRPr lang="en-US" dirty="0"/>
          </a:p>
          <a:p>
            <a:r>
              <a:rPr lang="en-US" dirty="0"/>
              <a:t>For on-premise, cloud, or hybrid deployments, </a:t>
            </a:r>
            <a:r>
              <a:rPr lang="en-US" dirty="0">
                <a:solidFill>
                  <a:srgbClr val="FF0000"/>
                </a:solidFill>
              </a:rPr>
              <a:t>Docker</a:t>
            </a:r>
            <a:r>
              <a:rPr lang="en-US" dirty="0"/>
              <a:t> is considered to be de-facto standard containerization 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ubiquitous way is to </a:t>
            </a:r>
            <a:r>
              <a:rPr lang="en-US" dirty="0">
                <a:solidFill>
                  <a:srgbClr val="FF0000"/>
                </a:solidFill>
              </a:rPr>
              <a:t>package the whole ML tech stack (dependencies) and the code for ML model prediction into a Docker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</a:t>
            </a:r>
            <a:r>
              <a:rPr lang="en-US" dirty="0">
                <a:solidFill>
                  <a:srgbClr val="FF0000"/>
                </a:solidFill>
              </a:rPr>
              <a:t>Kubernetes</a:t>
            </a:r>
            <a:r>
              <a:rPr lang="en-US" dirty="0"/>
              <a:t> or an alternative (e.g. </a:t>
            </a:r>
            <a:r>
              <a:rPr lang="en-US" dirty="0">
                <a:solidFill>
                  <a:srgbClr val="FF0000"/>
                </a:solidFill>
              </a:rPr>
              <a:t>AWS Fargate</a:t>
            </a:r>
            <a:r>
              <a:rPr lang="en-US" dirty="0"/>
              <a:t>) does the </a:t>
            </a:r>
            <a:r>
              <a:rPr lang="en-US" dirty="0">
                <a:solidFill>
                  <a:srgbClr val="FF0000"/>
                </a:solidFill>
              </a:rPr>
              <a:t>orchestration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ML model functionality</a:t>
            </a:r>
            <a:r>
              <a:rPr lang="en-US" dirty="0"/>
              <a:t>, such as prediction, is then available through </a:t>
            </a:r>
            <a:r>
              <a:rPr lang="en-US" dirty="0">
                <a:solidFill>
                  <a:srgbClr val="FF0000"/>
                </a:solidFill>
              </a:rPr>
              <a:t>a REST API </a:t>
            </a:r>
            <a:r>
              <a:rPr lang="en-US" dirty="0"/>
              <a:t>(e.g. implemented as Flask application)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209800"/>
            <a:ext cx="5267325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29800" y="5431795"/>
            <a:ext cx="281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three-levels-of-ml-software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58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Serverless Functions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6109653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Various cloud vendors already provide machine-learning platforms where can deploy model with their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Amazon AWS </a:t>
            </a:r>
            <a:r>
              <a:rPr lang="en-US" dirty="0" err="1"/>
              <a:t>Sagemaker</a:t>
            </a:r>
            <a:r>
              <a:rPr lang="en-US" dirty="0"/>
              <a:t>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Google </a:t>
            </a:r>
            <a:r>
              <a:rPr lang="en-US" dirty="0"/>
              <a:t>Cloud AI Platform,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Azure </a:t>
            </a:r>
            <a:r>
              <a:rPr lang="en-US" dirty="0"/>
              <a:t>Machine Learning Studio,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IBM </a:t>
            </a:r>
            <a:r>
              <a:rPr lang="en-US" dirty="0"/>
              <a:t>Watson Machine Learning</a:t>
            </a:r>
          </a:p>
          <a:p>
            <a:r>
              <a:rPr lang="en-US" dirty="0"/>
              <a:t>Commercial cloud services also provide </a:t>
            </a:r>
            <a:r>
              <a:rPr lang="en-US" dirty="0">
                <a:solidFill>
                  <a:srgbClr val="FF0000"/>
                </a:solidFill>
              </a:rPr>
              <a:t>containerization</a:t>
            </a:r>
            <a:r>
              <a:rPr lang="en-US" dirty="0"/>
              <a:t> of ML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AWS Lambda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Google </a:t>
            </a:r>
            <a:r>
              <a:rPr lang="en-US" dirty="0"/>
              <a:t>App Engine servlet host</a:t>
            </a:r>
          </a:p>
          <a:p>
            <a:endParaRPr lang="en-US" dirty="0"/>
          </a:p>
          <a:p>
            <a:r>
              <a:rPr lang="en-US" dirty="0"/>
              <a:t>In order to deploy an ML model as a </a:t>
            </a:r>
            <a:r>
              <a:rPr lang="en-US" dirty="0" err="1"/>
              <a:t>serverless</a:t>
            </a:r>
            <a:r>
              <a:rPr lang="en-US" dirty="0"/>
              <a:t> function,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application code and dependencies are packaged into .zip files, with a single entry point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function then could be managed by major cloud providers such as Azure Functions, AWS Lambda, or Google Cloud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attention should be paid to possible constraints of the deployed artifacts such as the size of the artifact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209800"/>
            <a:ext cx="5753100" cy="2724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16503" y="4933950"/>
            <a:ext cx="2819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three-levels-of-ml-software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70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Packaging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The process of exporting the final ML model into a specific format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 PMML, PFA, or ONNX,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which describes the model to be consumed by the business application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package ML models?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MLOps enables a systematic approach to train and evaluate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After models are trained and evaluated, the next steps are to bring them to production</a:t>
            </a:r>
          </a:p>
          <a:p>
            <a:endParaRPr lang="en-US" dirty="0"/>
          </a:p>
          <a:p>
            <a:r>
              <a:rPr lang="en-US" dirty="0"/>
              <a:t>ML doesn't work like traditional software engineering, which is deterministic in nature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a piece of code or module is imported into the existing system and it works</a:t>
            </a:r>
          </a:p>
          <a:p>
            <a:endParaRPr lang="en-US" dirty="0"/>
          </a:p>
          <a:p>
            <a:r>
              <a:rPr lang="en-US" dirty="0"/>
              <a:t>Engineering ML solutions is </a:t>
            </a:r>
            <a:r>
              <a:rPr lang="en-US" dirty="0" smtClean="0"/>
              <a:t>non-deterministic involves </a:t>
            </a:r>
            <a:r>
              <a:rPr lang="en-US" dirty="0"/>
              <a:t>serving ML models to make predictions or analyze data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 serve the models, they need to be packed into software artifacts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to be shipped to the testing or production </a:t>
            </a:r>
            <a:r>
              <a:rPr lang="en-US" dirty="0" smtClean="0">
                <a:solidFill>
                  <a:srgbClr val="FF0000"/>
                </a:solidFill>
              </a:rPr>
              <a:t>environments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are packaged into a file or a bunch of files or containers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 smtClean="0"/>
              <a:t>ML </a:t>
            </a:r>
            <a:r>
              <a:rPr lang="en-US" dirty="0"/>
              <a:t>models need to be packaged for the following reasons: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Portability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Interoperability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0000"/>
                </a:solidFill>
              </a:rPr>
              <a:t>Deployment agnosticity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package ML models</a:t>
            </a:r>
            <a:r>
              <a:rPr lang="en-IN" dirty="0" smtClean="0"/>
              <a:t>?(2)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329352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Packaging ML models into software artifacts enables them to </a:t>
            </a:r>
            <a:r>
              <a:rPr lang="en-US" dirty="0">
                <a:solidFill>
                  <a:srgbClr val="FF0000"/>
                </a:solidFill>
              </a:rPr>
              <a:t>be shipped or transported from one environment to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done </a:t>
            </a:r>
            <a:r>
              <a:rPr lang="en-US" dirty="0">
                <a:solidFill>
                  <a:srgbClr val="FF0000"/>
                </a:solidFill>
              </a:rPr>
              <a:t>by shipping a file or bunch of files or a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transport the artifacts and replicate the model in various setups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 packaged model can be deployed </a:t>
            </a:r>
            <a:r>
              <a:rPr lang="en-US" dirty="0">
                <a:solidFill>
                  <a:srgbClr val="FF0000"/>
                </a:solidFill>
              </a:rPr>
              <a:t>in a virtual machine or </a:t>
            </a:r>
            <a:r>
              <a:rPr lang="en-US" dirty="0" err="1">
                <a:solidFill>
                  <a:srgbClr val="FF0000"/>
                </a:solidFill>
              </a:rPr>
              <a:t>serverless</a:t>
            </a:r>
            <a:r>
              <a:rPr lang="en-US" dirty="0">
                <a:solidFill>
                  <a:srgbClr val="FF0000"/>
                </a:solidFill>
              </a:rPr>
              <a:t> setup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to </a:t>
            </a:r>
            <a:r>
              <a:rPr lang="en-US" dirty="0">
                <a:solidFill>
                  <a:srgbClr val="FF0000"/>
                </a:solidFill>
              </a:rPr>
              <a:t>serve the ML models in real time for ML inference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inference - process that involves processing real-time data using ML models to calculate an output,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for example, a prediction or numerical score</a:t>
            </a:r>
          </a:p>
          <a:p>
            <a:endParaRPr lang="en-US" dirty="0"/>
          </a:p>
          <a:p>
            <a:r>
              <a:rPr lang="en-US" dirty="0"/>
              <a:t>Effective ML model packaging - </a:t>
            </a:r>
            <a:r>
              <a:rPr lang="en-US" dirty="0">
                <a:solidFill>
                  <a:srgbClr val="FF0000"/>
                </a:solidFill>
              </a:rPr>
              <a:t>a serialized model or container </a:t>
            </a:r>
            <a:r>
              <a:rPr lang="en-US" dirty="0"/>
              <a:t>- facilitate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deployment and serve </a:t>
            </a:r>
            <a:r>
              <a:rPr lang="en-US" dirty="0"/>
              <a:t>the model to make predictions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analyze data in real time or in batches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Portability and </a:t>
            </a:r>
            <a:r>
              <a:rPr lang="en-IN" dirty="0"/>
              <a:t>Inference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package ML models</a:t>
            </a:r>
            <a:r>
              <a:rPr lang="en-IN" dirty="0" smtClean="0"/>
              <a:t>?(3)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029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Interoperability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ability of two or more models or components to exchange information and to use exchanged information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order </a:t>
            </a:r>
            <a:r>
              <a:rPr lang="en-US" dirty="0">
                <a:solidFill>
                  <a:srgbClr val="FF0000"/>
                </a:solidFill>
              </a:rPr>
              <a:t>to learn or fine-tune from each other and perform operations with efficiency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Exchanged information can be in the form of </a:t>
            </a:r>
            <a:r>
              <a:rPr lang="en-US" dirty="0">
                <a:solidFill>
                  <a:srgbClr val="FF0000"/>
                </a:solidFill>
              </a:rPr>
              <a:t>data or software artifacts or model parameters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enables models to fine-tune, retrain, or adapt to various environments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Packaging ML models </a:t>
            </a:r>
            <a:r>
              <a:rPr lang="en-US" dirty="0"/>
              <a:t>is the </a:t>
            </a:r>
            <a:r>
              <a:rPr lang="en-US" dirty="0">
                <a:solidFill>
                  <a:srgbClr val="FF0000"/>
                </a:solidFill>
              </a:rPr>
              <a:t>foundation</a:t>
            </a:r>
            <a:r>
              <a:rPr lang="en-US" dirty="0"/>
              <a:t> for enabling ML model </a:t>
            </a:r>
            <a:r>
              <a:rPr lang="en-US" dirty="0">
                <a:solidFill>
                  <a:srgbClr val="FF0000"/>
                </a:solidFill>
              </a:rPr>
              <a:t>interoperability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Deployment </a:t>
            </a:r>
            <a:r>
              <a:rPr lang="en-US" dirty="0" err="1">
                <a:solidFill>
                  <a:srgbClr val="FF0000"/>
                </a:solidFill>
              </a:rPr>
              <a:t>agnosticity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Packaging ML models into software artifacts such as serialized files or containers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enables the </a:t>
            </a:r>
            <a:r>
              <a:rPr lang="en-US" dirty="0">
                <a:solidFill>
                  <a:srgbClr val="FF0000"/>
                </a:solidFill>
              </a:rPr>
              <a:t>models to be shipped and deployed in various runtime environments</a:t>
            </a:r>
            <a:r>
              <a:rPr lang="en-US" dirty="0"/>
              <a:t>, such as in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virtual machine,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container </a:t>
            </a:r>
            <a:r>
              <a:rPr lang="en-US" dirty="0" err="1"/>
              <a:t>serverless</a:t>
            </a:r>
            <a:r>
              <a:rPr lang="en-US" dirty="0"/>
              <a:t> environment,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 streaming service,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microservices</a:t>
            </a:r>
            <a:r>
              <a:rPr lang="en-US" dirty="0"/>
              <a:t>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 batch </a:t>
            </a:r>
            <a:r>
              <a:rPr lang="en-US" dirty="0" smtClean="0"/>
              <a:t>services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Opens opportunities for </a:t>
            </a:r>
            <a:r>
              <a:rPr lang="en-US" dirty="0">
                <a:solidFill>
                  <a:srgbClr val="FF0000"/>
                </a:solidFill>
              </a:rPr>
              <a:t>portability and deployment </a:t>
            </a:r>
            <a:r>
              <a:rPr lang="en-US" dirty="0" err="1">
                <a:solidFill>
                  <a:srgbClr val="FF0000"/>
                </a:solidFill>
              </a:rPr>
              <a:t>agnosticity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using the same software artifacts that an ML model is packaged 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Interoperability and </a:t>
            </a:r>
            <a:r>
              <a:rPr lang="en-IN" dirty="0"/>
              <a:t>Deployment agnosticity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ML models can be packaged in various ways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depending on business and tech requirements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as per operations for ML</a:t>
            </a:r>
          </a:p>
          <a:p>
            <a:endParaRPr lang="en-US" dirty="0"/>
          </a:p>
          <a:p>
            <a:r>
              <a:rPr lang="en-US" dirty="0"/>
              <a:t>ML models can be packaged and shipped in three 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Serialized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Packetizing or containerizing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rgbClr val="00B050"/>
                </a:solidFill>
              </a:rPr>
              <a:t>Microservice</a:t>
            </a:r>
            <a:r>
              <a:rPr lang="en-US" dirty="0">
                <a:solidFill>
                  <a:srgbClr val="00B050"/>
                </a:solidFill>
              </a:rPr>
              <a:t> generation and deployment</a:t>
            </a:r>
          </a:p>
          <a:p>
            <a:endParaRPr lang="en-US" dirty="0"/>
          </a:p>
          <a:p>
            <a:r>
              <a:rPr lang="en-US" dirty="0"/>
              <a:t>Deployment Strategies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ways for wrapping trained models as deployable services, namely deploying ML models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as Docker Containers to Cloud Instances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</a:rPr>
              <a:t>as Serverless Functions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Serialization is a vital process for packaging an ML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model portability, interoperability, and model inference</a:t>
            </a:r>
          </a:p>
          <a:p>
            <a:endParaRPr lang="en-US" dirty="0"/>
          </a:p>
          <a:p>
            <a:r>
              <a:rPr lang="en-US" dirty="0"/>
              <a:t>Serialization is the method of converting an object or a data structure (for example, variables, arrays, and tuples)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into a storable artefact, for example, into a file or a memory buffer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can be transported or transmitted (across computer networks)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saves the data structure as it is in a storable artefact such as a file</a:t>
            </a:r>
          </a:p>
          <a:p>
            <a:endParaRPr lang="en-US" dirty="0"/>
          </a:p>
          <a:p>
            <a:r>
              <a:rPr lang="en-US" dirty="0"/>
              <a:t>The main purpose of serialization is to reconstruct the serialized file into its previous data structure in a different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 serialized file into an ML model variable</a:t>
            </a:r>
          </a:p>
          <a:p>
            <a:endParaRPr lang="en-US" dirty="0"/>
          </a:p>
          <a:p>
            <a:r>
              <a:rPr lang="en-US" dirty="0"/>
              <a:t>A newly trained ML model can be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serialized into a file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exported into a new environment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de-serialized back into an ML model variable or data structure for ML inferencing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Serialized files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Serialized </a:t>
            </a:r>
            <a:r>
              <a:rPr lang="en-IN" dirty="0" smtClean="0"/>
              <a:t>files Formats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704974"/>
            <a:ext cx="70104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package ML models</a:t>
            </a:r>
            <a:r>
              <a:rPr lang="en-US" dirty="0" smtClean="0"/>
              <a:t>?(4)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00599"/>
          </a:xfrm>
        </p:spPr>
        <p:txBody>
          <a:bodyPr/>
          <a:lstStyle/>
          <a:p>
            <a:r>
              <a:rPr lang="en-US" dirty="0"/>
              <a:t>Every environment possesses different challenges when it comes to deploying ML models,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terms of compatibility, robustness, and scalability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avoided by standardizing some processes or modules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containers are a great way to standardize ML models and software modules</a:t>
            </a:r>
          </a:p>
          <a:p>
            <a:endParaRPr lang="en-US" dirty="0"/>
          </a:p>
          <a:p>
            <a:r>
              <a:rPr lang="en-US" dirty="0"/>
              <a:t>A container is a standard unit of software made up of code and all its dependencies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the quick and reliable operation of applications from one computing environment to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the software to be environment- and deployment-agnostic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managed and orchestrated by Docker</a:t>
            </a:r>
          </a:p>
          <a:p>
            <a:endParaRPr lang="en-US" dirty="0"/>
          </a:p>
          <a:p>
            <a:r>
              <a:rPr lang="en-US" dirty="0"/>
              <a:t>Docker - industry standard at developing and orchestrating containers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developed to make it convenient to build, deploy, and run applications by using containers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Packetizing or containerizing </a:t>
            </a:r>
          </a:p>
        </p:txBody>
      </p:sp>
    </p:spTree>
    <p:extLst>
      <p:ext uri="{BB962C8B-B14F-4D97-AF65-F5344CB8AC3E}">
        <p14:creationId xmlns:p14="http://schemas.microsoft.com/office/powerpoint/2010/main" val="180345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3222</TotalTime>
  <Words>1597</Words>
  <Application>Microsoft Office PowerPoint</Application>
  <PresentationFormat>Widescreen</PresentationFormat>
  <Paragraphs>198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Model Packaging</vt:lpstr>
      <vt:lpstr>Model Packaging</vt:lpstr>
      <vt:lpstr>Why package ML models?</vt:lpstr>
      <vt:lpstr>Why package ML models?(2)</vt:lpstr>
      <vt:lpstr>Why package ML models?(3)</vt:lpstr>
      <vt:lpstr>How to package ML models?</vt:lpstr>
      <vt:lpstr>How to package ML models?(2)</vt:lpstr>
      <vt:lpstr>How to package ML models?(3)</vt:lpstr>
      <vt:lpstr>How to package ML models?(4)</vt:lpstr>
      <vt:lpstr>How to package ML models?(5)</vt:lpstr>
      <vt:lpstr>How to package ML models?(6)</vt:lpstr>
      <vt:lpstr>How to package ML models?(7)</vt:lpstr>
      <vt:lpstr>How to package ML models?(9)</vt:lpstr>
      <vt:lpstr>How to package ML models?(10)</vt:lpstr>
      <vt:lpstr>Deploying ML Models as Docker Containers</vt:lpstr>
      <vt:lpstr>Deploying ML Models as Serverless Functions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248</cp:revision>
  <dcterms:created xsi:type="dcterms:W3CDTF">2018-10-16T06:13:57Z</dcterms:created>
  <dcterms:modified xsi:type="dcterms:W3CDTF">2023-09-27T05:45:03Z</dcterms:modified>
</cp:coreProperties>
</file>